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2" autoAdjust="0"/>
    <p:restoredTop sz="94660"/>
  </p:normalViewPr>
  <p:slideViewPr>
    <p:cSldViewPr snapToGrid="0">
      <p:cViewPr varScale="1">
        <p:scale>
          <a:sx n="57" d="100"/>
          <a:sy n="57" d="100"/>
        </p:scale>
        <p:origin x="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1E78-D8BF-4543-9913-5F93AF5C8130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E9D6-FCFB-4477-9191-D339170D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4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1E78-D8BF-4543-9913-5F93AF5C8130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E9D6-FCFB-4477-9191-D339170D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1E78-D8BF-4543-9913-5F93AF5C8130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E9D6-FCFB-4477-9191-D339170D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3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1E78-D8BF-4543-9913-5F93AF5C8130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E9D6-FCFB-4477-9191-D339170D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1E78-D8BF-4543-9913-5F93AF5C8130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E9D6-FCFB-4477-9191-D339170D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7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1E78-D8BF-4543-9913-5F93AF5C8130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E9D6-FCFB-4477-9191-D339170D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1E78-D8BF-4543-9913-5F93AF5C8130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E9D6-FCFB-4477-9191-D339170D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1E78-D8BF-4543-9913-5F93AF5C8130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E9D6-FCFB-4477-9191-D339170D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7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1E78-D8BF-4543-9913-5F93AF5C8130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E9D6-FCFB-4477-9191-D339170D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2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1E78-D8BF-4543-9913-5F93AF5C8130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E9D6-FCFB-4477-9191-D339170D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1E78-D8BF-4543-9913-5F93AF5C8130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E9D6-FCFB-4477-9191-D339170D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7000">
              <a:schemeClr val="accent1">
                <a:lumMod val="5000"/>
                <a:lumOff val="95000"/>
              </a:schemeClr>
            </a:gs>
            <a:gs pos="78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91E78-D8BF-4543-9913-5F93AF5C8130}" type="datetimeFigureOut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6E9D6-FCFB-4477-9191-D339170D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u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ut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Advantages of Simultaneous Purging and sampling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FLUTe method of higher resolution</a:t>
            </a:r>
          </a:p>
          <a:p>
            <a:r>
              <a:rPr lang="en-US" dirty="0" smtClean="0"/>
              <a:t>Carl Keller, carl@flut.com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055" y="2341706"/>
            <a:ext cx="4906818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Using a straddle packer in a screened well provides no vertical isolation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26903"/>
              </p:ext>
            </p:extLst>
          </p:nvPr>
        </p:nvGraphicFramePr>
        <p:xfrm>
          <a:off x="6742545" y="134330"/>
          <a:ext cx="4964981" cy="6655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orelDRAW" r:id="rId3" imgW="6618129" imgH="9735956" progId="CorelDraw.Graphic.19">
                  <p:embed/>
                </p:oleObj>
              </mc:Choice>
              <mc:Fallback>
                <p:oleObj name="CorelDRAW" r:id="rId3" imgW="6618129" imgH="9735956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42545" y="134330"/>
                        <a:ext cx="4964981" cy="6655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28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How does one obtain the same drawdown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when simultaneous sampling with a Water FLUTe?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First expel the entire pump tube volume from each port.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Then, allow a fraction of the full recharge (e.g., 10%), then expel that water.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refill in all ports is then at near the full drawdown of each pump for each port.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Expel the water from all pumps.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Allow again a fraction of the full recharge.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pumping procedure is easily obtained with a common bladder pump driver set to the prescribed purge pressure and with a discrete recharge time.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ollect the total volume discharged from each 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sample should be collected only after each port has expelled the prescribe purge volume while the other faster flowing ports are still being pumped.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This assures that each port is pumped at nearly the same draw down and the prescribed purge </a:t>
            </a:r>
            <a:r>
              <a:rPr lang="en-US" smtClean="0"/>
              <a:t>volume minimum </a:t>
            </a:r>
            <a:r>
              <a:rPr lang="en-US" dirty="0" smtClean="0"/>
              <a:t>has been extracted at each port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0727" y="1856509"/>
            <a:ext cx="7397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While using the simultaneous purge manifold on </a:t>
            </a:r>
            <a:r>
              <a:rPr lang="en-US" sz="2400" smtClean="0"/>
              <a:t>all ports: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7631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Thanks for your attention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Questions?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For more information on FLUTe methods: </a:t>
            </a:r>
            <a:r>
              <a:rPr lang="en-US" sz="4000" dirty="0" smtClean="0">
                <a:hlinkClick r:id="rId2"/>
              </a:rPr>
              <a:t>www.flut.com</a:t>
            </a:r>
            <a:r>
              <a:rPr lang="en-US" sz="4000" dirty="0" smtClean="0"/>
              <a:t>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82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Why? To avoid cross connection effects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684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Drilling introduces a path for immediate cross connection and also drives cross connection. –especially with recirculation of drilling fluids.</a:t>
            </a:r>
          </a:p>
          <a:p>
            <a:r>
              <a:rPr lang="en-US" dirty="0" smtClean="0"/>
              <a:t>Open boreholes allow the spread of contamination to uncontaminated intervals of the formation</a:t>
            </a:r>
          </a:p>
          <a:p>
            <a:r>
              <a:rPr lang="en-US" dirty="0" smtClean="0"/>
              <a:t>Therefore failure to remove the effects of cross connection leads to misleading ground water samples</a:t>
            </a:r>
          </a:p>
          <a:p>
            <a:r>
              <a:rPr lang="en-US" dirty="0" smtClean="0"/>
              <a:t>This means that methods that do not allow purging of the cross connected fluids are often sampling the </a:t>
            </a:r>
            <a:r>
              <a:rPr lang="en-US" dirty="0" smtClean="0"/>
              <a:t>contaminated borehole </a:t>
            </a:r>
            <a:r>
              <a:rPr lang="en-US" dirty="0" smtClean="0"/>
              <a:t>water </a:t>
            </a:r>
          </a:p>
          <a:p>
            <a:r>
              <a:rPr lang="en-US" dirty="0" smtClean="0"/>
              <a:t>Sealing a borehole is the obvious first defense</a:t>
            </a:r>
          </a:p>
          <a:p>
            <a:r>
              <a:rPr lang="en-US" dirty="0" smtClean="0"/>
              <a:t>Any </a:t>
            </a:r>
            <a:r>
              <a:rPr lang="en-US" dirty="0" smtClean="0"/>
              <a:t>vertical gradient leads to vertical flow in an open borehole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91" y="2838683"/>
            <a:ext cx="4777509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</a:t>
            </a:r>
            <a:r>
              <a:rPr lang="en-US" dirty="0" smtClean="0">
                <a:solidFill>
                  <a:srgbClr val="C00000"/>
                </a:solidFill>
              </a:rPr>
              <a:t>he worst case of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cross connection: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The wide open hole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1” of head over one ft.  </a:t>
            </a:r>
            <a:r>
              <a:rPr lang="en-US" sz="2700" dirty="0" err="1" smtClean="0"/>
              <a:t>Intervale</a:t>
            </a:r>
            <a:r>
              <a:rPr lang="en-US" sz="2700" dirty="0" smtClean="0"/>
              <a:t> with T = 0.02cm</a:t>
            </a:r>
            <a:r>
              <a:rPr lang="en-US" sz="2700" baseline="30000" dirty="0" smtClean="0"/>
              <a:t>2</a:t>
            </a:r>
            <a:r>
              <a:rPr lang="en-US" sz="2700" dirty="0" smtClean="0"/>
              <a:t>/s flows at 43 liters/day</a:t>
            </a:r>
            <a:br>
              <a:rPr lang="en-US" sz="2700" dirty="0" smtClean="0"/>
            </a:br>
            <a:r>
              <a:rPr lang="en-US" sz="2700" dirty="0" smtClean="0"/>
              <a:t>(1 </a:t>
            </a:r>
            <a:r>
              <a:rPr lang="en-US" sz="2700" dirty="0" err="1" smtClean="0"/>
              <a:t>ft</a:t>
            </a:r>
            <a:r>
              <a:rPr lang="en-US" sz="2700" dirty="0" smtClean="0"/>
              <a:t> of head difference =&gt; 500 l/day)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flow rate in 6”x 200’ hole with 1” of head is 387,000 liters/day</a:t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Therefore, whatever is the flow rate into or out of the hole is the cross connection rate.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72" y="188844"/>
            <a:ext cx="4605976" cy="65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04" y="2249343"/>
            <a:ext cx="3253509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Overlap of extraction intervals allows connection between sampling points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3621"/>
              </p:ext>
            </p:extLst>
          </p:nvPr>
        </p:nvGraphicFramePr>
        <p:xfrm>
          <a:off x="3803795" y="64898"/>
          <a:ext cx="5238605" cy="6646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orelDRAW" r:id="rId3" imgW="7020465" imgH="8907057" progId="CorelDraw.Graphic.19">
                  <p:embed/>
                </p:oleObj>
              </mc:Choice>
              <mc:Fallback>
                <p:oleObj name="CorelDRAW" r:id="rId3" imgW="7020465" imgH="8907057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3795" y="64898"/>
                        <a:ext cx="5238605" cy="6646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0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5000">
              <a:schemeClr val="accent1">
                <a:lumMod val="5000"/>
                <a:lumOff val="95000"/>
              </a:schemeClr>
            </a:gs>
            <a:gs pos="78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09" y="1677090"/>
            <a:ext cx="4204855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Straddle packers often sample borehole water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884636"/>
              </p:ext>
            </p:extLst>
          </p:nvPr>
        </p:nvGraphicFramePr>
        <p:xfrm>
          <a:off x="5928225" y="365125"/>
          <a:ext cx="5741921" cy="636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orelDRAW" r:id="rId3" imgW="6212816" imgH="6886563" progId="CorelDraw.Graphic.19">
                  <p:embed/>
                </p:oleObj>
              </mc:Choice>
              <mc:Fallback>
                <p:oleObj name="CorelDRAW" r:id="rId3" imgW="6212816" imgH="6886563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28225" y="365125"/>
                        <a:ext cx="5741921" cy="6368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31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26" y="2129270"/>
            <a:ext cx="4895273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Simultaneous purge with equal drawdown in a sealed hole assures minimum cross connection adulteration of the formation water sample 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704565"/>
              </p:ext>
            </p:extLst>
          </p:nvPr>
        </p:nvGraphicFramePr>
        <p:xfrm>
          <a:off x="6257830" y="82982"/>
          <a:ext cx="5652751" cy="66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CorelDRAW" r:id="rId3" imgW="8434170" imgH="9950180" progId="CorelDraw.Graphic.19">
                  <p:embed/>
                </p:oleObj>
              </mc:Choice>
              <mc:Fallback>
                <p:oleObj name="CorelDRAW" r:id="rId3" imgW="8434170" imgH="995018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57830" y="82982"/>
                        <a:ext cx="5652751" cy="666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7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Simultaneous purging can greatly reduce the time required to sample and improves the sample quality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With the Water FLUTe multi level sampling in a single borehole and simultaneous purging of the several </a:t>
            </a:r>
            <a:r>
              <a:rPr lang="en-US" dirty="0" smtClean="0"/>
              <a:t>ports using the FLUTe manifold, </a:t>
            </a:r>
            <a:r>
              <a:rPr lang="en-US" dirty="0" smtClean="0"/>
              <a:t>the time required to purge all ports </a:t>
            </a:r>
            <a:r>
              <a:rPr lang="en-US" dirty="0" smtClean="0"/>
              <a:t>is essentially </a:t>
            </a:r>
            <a:r>
              <a:rPr lang="en-US" dirty="0" smtClean="0"/>
              <a:t>the time required to purge a single port</a:t>
            </a:r>
          </a:p>
          <a:p>
            <a:r>
              <a:rPr lang="en-US" dirty="0" smtClean="0"/>
              <a:t>The continuous borehole seal of the FLUTe systems avoids the bypass of packers in a borehole and the confusion of the borehole water sample</a:t>
            </a:r>
          </a:p>
          <a:p>
            <a:r>
              <a:rPr lang="en-US" dirty="0" smtClean="0"/>
              <a:t>Any system which has no purge capability samples only borehole water and not the formation water.  Even a sand packed </a:t>
            </a:r>
            <a:r>
              <a:rPr lang="en-US" dirty="0" smtClean="0"/>
              <a:t>sampling system </a:t>
            </a:r>
            <a:r>
              <a:rPr lang="en-US" dirty="0" smtClean="0"/>
              <a:t>often purges less than the sand pack pore volume and </a:t>
            </a:r>
            <a:r>
              <a:rPr lang="en-US" dirty="0" smtClean="0"/>
              <a:t>often slow, such as the low flow sampling method.</a:t>
            </a:r>
            <a:endParaRPr lang="en-US" dirty="0" smtClean="0"/>
          </a:p>
          <a:p>
            <a:r>
              <a:rPr lang="en-US" dirty="0" smtClean="0"/>
              <a:t>Sampling in the open borehole even with straddle packers is to maximize the sensitivity to cross </a:t>
            </a:r>
            <a:r>
              <a:rPr lang="en-US" dirty="0" smtClean="0"/>
              <a:t>connection because the standard 3 interval volumes are often much less than the cross connecting flow volume.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Conclusions: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Open boreholes spread contamination</a:t>
            </a:r>
          </a:p>
          <a:p>
            <a:r>
              <a:rPr lang="en-US" dirty="0" smtClean="0"/>
              <a:t>Flow rates in open holes can be liters/day to 1000s of liters/day</a:t>
            </a:r>
          </a:p>
          <a:p>
            <a:r>
              <a:rPr lang="en-US" dirty="0" smtClean="0"/>
              <a:t>Sampling in open boreholes with the several common devices is often not relevant to the formation contaminant distribution.</a:t>
            </a:r>
          </a:p>
          <a:p>
            <a:r>
              <a:rPr lang="en-US" dirty="0" smtClean="0"/>
              <a:t>Sealing the borehole prevents cross connection</a:t>
            </a:r>
          </a:p>
          <a:p>
            <a:r>
              <a:rPr lang="en-US" dirty="0" smtClean="0"/>
              <a:t>Sampling from a sealed borehole provides more useful contaminant distributions</a:t>
            </a:r>
          </a:p>
          <a:p>
            <a:r>
              <a:rPr lang="en-US" dirty="0" smtClean="0"/>
              <a:t>Simultaneous purging assures even better spatial resolution of formation contamination</a:t>
            </a:r>
          </a:p>
          <a:p>
            <a:r>
              <a:rPr lang="en-US" dirty="0" smtClean="0"/>
              <a:t>The Water FLUTe system offers simultaneous purging and sampling and the associated reduction of time in the field (see </a:t>
            </a:r>
            <a:r>
              <a:rPr lang="en-US" dirty="0" smtClean="0">
                <a:hlinkClick r:id="rId2"/>
              </a:rPr>
              <a:t>www.flut.com</a:t>
            </a:r>
            <a:r>
              <a:rPr lang="en-US" dirty="0" smtClean="0"/>
              <a:t>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80709" cy="13255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 unique application in a screened well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221246"/>
              </p:ext>
            </p:extLst>
          </p:nvPr>
        </p:nvGraphicFramePr>
        <p:xfrm>
          <a:off x="7073202" y="230166"/>
          <a:ext cx="4499962" cy="6627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orelDRAW" r:id="rId3" imgW="6386765" imgH="9411014" progId="CorelDraw.Graphic.19">
                  <p:embed/>
                </p:oleObj>
              </mc:Choice>
              <mc:Fallback>
                <p:oleObj name="CorelDRAW" r:id="rId3" imgW="6386765" imgH="9411014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73202" y="230166"/>
                        <a:ext cx="4499962" cy="6627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0655" y="1865745"/>
            <a:ext cx="49045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normally impractical to sample in a screened well to obtain a discrete formation sample due to the flow in the filter pack.</a:t>
            </a:r>
          </a:p>
          <a:p>
            <a:endParaRPr lang="en-US" sz="2800" dirty="0"/>
          </a:p>
          <a:p>
            <a:r>
              <a:rPr lang="en-US" sz="2800" dirty="0" smtClean="0"/>
              <a:t>The simultaneous sampling in a screened well sealed with a liner allows practical vertical isolation in order to draw from the formation.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319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640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CorelDRAW</vt:lpstr>
      <vt:lpstr>Advantages of Simultaneous Purging and sampling</vt:lpstr>
      <vt:lpstr>Why? To avoid cross connection effects</vt:lpstr>
      <vt:lpstr>The worst case of  cross connection: The wide open hole  1” of head over one ft.  Intervale with T = 0.02cm2/s flows at 43 liters/day (1 ft of head difference =&gt; 500 l/day)  flow rate in 6”x 200’ hole with 1” of head is 387,000 liters/day  Therefore, whatever is the flow rate into or out of the hole is the cross connection rate. </vt:lpstr>
      <vt:lpstr>Overlap of extraction intervals allows connection between sampling points</vt:lpstr>
      <vt:lpstr>Straddle packers often sample borehole water</vt:lpstr>
      <vt:lpstr>Simultaneous purge with equal drawdown in a sealed hole assures minimum cross connection adulteration of the formation water sample </vt:lpstr>
      <vt:lpstr>Simultaneous purging can greatly reduce the time required to sample and improves the sample quality</vt:lpstr>
      <vt:lpstr>Conclusions:</vt:lpstr>
      <vt:lpstr>A unique application in a screened well</vt:lpstr>
      <vt:lpstr>Using a straddle packer in a screened well provides no vertical isolation</vt:lpstr>
      <vt:lpstr>How does one obtain the same drawdown when simultaneous sampling with a Water FLUTe?</vt:lpstr>
      <vt:lpstr>Thanks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Advantages of Simultaneous Purging and sampling</dc:title>
  <dc:creator>carl keller</dc:creator>
  <cp:lastModifiedBy>carl keller</cp:lastModifiedBy>
  <cp:revision>22</cp:revision>
  <dcterms:created xsi:type="dcterms:W3CDTF">2018-05-07T11:56:59Z</dcterms:created>
  <dcterms:modified xsi:type="dcterms:W3CDTF">2018-05-25T14:05:21Z</dcterms:modified>
</cp:coreProperties>
</file>